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9" r:id="rId12"/>
    <p:sldId id="263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9" autoAdjust="0"/>
    <p:restoredTop sz="91283" autoAdjust="0"/>
  </p:normalViewPr>
  <p:slideViewPr>
    <p:cSldViewPr snapToGrid="0">
      <p:cViewPr varScale="1">
        <p:scale>
          <a:sx n="76" d="100"/>
          <a:sy n="76" d="100"/>
        </p:scale>
        <p:origin x="20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94C19-F8A3-432E-A83E-B1EA165817D9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E472A-EF66-4FAF-8E29-5530E53A3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Prepared</a:t>
            </a:r>
            <a:r>
              <a:rPr lang="en-US" baseline="0" dirty="0"/>
              <a:t> by B. </a:t>
            </a:r>
            <a:r>
              <a:rPr lang="en-US" baseline="0" dirty="0" err="1"/>
              <a:t>Podisi</a:t>
            </a:r>
            <a:r>
              <a:rPr lang="en-US" baseline="0" dirty="0"/>
              <a:t>, CCARDESA; with modifications by Wiebke Foerch, GIZ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E472A-EF66-4FAF-8E29-5530E53A3D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0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A32C5-C500-4A9B-9142-77B63B7AA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9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A32C5-C500-4A9B-9142-77B63B7AA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84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A32C5-C500-4A9B-9142-77B63B7AA3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3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9B047-CDBA-4D76-A617-CC283566C7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9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7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8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0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9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6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7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9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5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2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../../../Local%20Settings/Local%20Settings/PTawonezvi/Local%20Settings/Temporary%20Internet%20Files/Content.IE5/Local%20Settings/Temporary%20Internet%20Files/Boraeng/WINNT/Profiles/mboatametse/Personal/WINNT/Profiles/faithk/Temporary%20Internet%20Files/OLK4A/sadclogo_medium.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../../../Local%20Settings/Local%20Settings/PTawonezvi/Local%20Settings/Temporary%20Internet%20Files/Content.IE5/Local%20Settings/Temporary%20Internet%20Files/Boraeng/WINNT/Profiles/mboatametse/Personal/WINNT/Profiles/faithk/Temporary%20Internet%20Files/OLK4A/sadclogo_medium.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../../../Local%20Settings/Local%20Settings/PTawonezvi/Local%20Settings/Temporary%20Internet%20Files/Content.IE5/Local%20Settings/Temporary%20Internet%20Files/Boraeng/WINNT/Profiles/mboatametse/Personal/WINNT/Profiles/faithk/Temporary%20Internet%20Files/OLK4A/sadclogo_medium.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11643"/>
            <a:ext cx="9144000" cy="23876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Climate Change Elements of the SADC Regional Agricultural Policy (RAP)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7840"/>
            <a:ext cx="9144000" cy="1544320"/>
          </a:xfrm>
        </p:spPr>
        <p:txBody>
          <a:bodyPr>
            <a:noAutofit/>
          </a:bodyPr>
          <a:lstStyle/>
          <a:p>
            <a:endParaRPr lang="en-US" sz="2800" b="1"/>
          </a:p>
          <a:p>
            <a:r>
              <a:rPr lang="en-US" sz="2800" b="1"/>
              <a:t>CCARDESA </a:t>
            </a:r>
            <a:r>
              <a:rPr lang="en-US" sz="2800" b="1" dirty="0"/>
              <a:t>Secretariat, </a:t>
            </a:r>
          </a:p>
          <a:p>
            <a:r>
              <a:rPr lang="en-US" sz="2800" b="1" dirty="0"/>
              <a:t>Gaborone, Botswana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75157"/>
            <a:ext cx="4020981" cy="1345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120" y="81280"/>
            <a:ext cx="1614129" cy="16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30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35"/>
            <a:ext cx="3271158" cy="981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80314"/>
            <a:ext cx="2743200" cy="1077686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026" name="Picture 2" descr="../../../../Local%20Settings/Local%20Settings/PTawonezvi/Local%20Settings/Temporary%20Internet%20Files/Content.IE5/Local%20Settings/Temporary%20Internet%20Files/Boraeng/WINNT/Profiles/mboatametse/Personal/WINNT/Profiles/faithk/Temporary%20Internet%20Files/OLK4A/sadclogo_medium.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840" y="117238"/>
            <a:ext cx="1097280" cy="112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8240" y="1288554"/>
            <a:ext cx="9956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Roles of CCARDESA cont’d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8240" y="2092960"/>
            <a:ext cx="9956800" cy="39703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b="1" dirty="0"/>
              <a:t>To </a:t>
            </a:r>
            <a:r>
              <a:rPr lang="en-GB" sz="2800" b="1" u="sng" dirty="0"/>
              <a:t>empower and strengthen farmers and their organisations or groups </a:t>
            </a:r>
            <a:r>
              <a:rPr lang="en-GB" sz="2800" b="1" dirty="0"/>
              <a:t>into effective partners in agricultural development and enhancing their access to markets and negotiating skills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</a:rPr>
              <a:t>To facilitate development of sustainable </a:t>
            </a:r>
            <a:r>
              <a:rPr lang="en-GB" sz="2800" b="1" u="sng" dirty="0">
                <a:solidFill>
                  <a:srgbClr val="002060"/>
                </a:solidFill>
              </a:rPr>
              <a:t>education, training and learning systems</a:t>
            </a:r>
            <a:r>
              <a:rPr lang="en-GB" sz="2800" b="1" dirty="0">
                <a:solidFill>
                  <a:srgbClr val="002060"/>
                </a:solidFill>
              </a:rPr>
              <a:t> that contribute to farmer-oriented innovation and technology transfer systems for the region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b="1" dirty="0"/>
              <a:t>To promote co-operation, consultation and exchange of scientific and technical information on best practices in </a:t>
            </a:r>
            <a:r>
              <a:rPr lang="en-GB" sz="2800" b="1" u="sng" dirty="0"/>
              <a:t>agric. research and advisory services </a:t>
            </a:r>
            <a:r>
              <a:rPr lang="en-GB" sz="2800" b="1" dirty="0"/>
              <a:t>in the SADC region.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171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04800"/>
            <a:ext cx="8625840" cy="753915"/>
          </a:xfr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b="1" dirty="0"/>
              <a:t>CCARDESA: Mission and Themes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981200" y="1152436"/>
            <a:ext cx="8625840" cy="5248364"/>
            <a:chOff x="152400" y="2133600"/>
            <a:chExt cx="8077200" cy="4267200"/>
          </a:xfrm>
        </p:grpSpPr>
        <p:sp>
          <p:nvSpPr>
            <p:cNvPr id="16" name="Rounded Rectangle 15"/>
            <p:cNvSpPr/>
            <p:nvPr/>
          </p:nvSpPr>
          <p:spPr>
            <a:xfrm>
              <a:off x="152400" y="2133600"/>
              <a:ext cx="8077200" cy="4267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xagon 3"/>
            <p:cNvSpPr/>
            <p:nvPr/>
          </p:nvSpPr>
          <p:spPr>
            <a:xfrm>
              <a:off x="152400" y="4572001"/>
              <a:ext cx="1676400" cy="1219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Farmer Empowerment &amp; Market Access</a:t>
              </a:r>
            </a:p>
          </p:txBody>
        </p:sp>
        <p:sp>
          <p:nvSpPr>
            <p:cNvPr id="5" name="Hexagon 4"/>
            <p:cNvSpPr/>
            <p:nvPr/>
          </p:nvSpPr>
          <p:spPr>
            <a:xfrm>
              <a:off x="1828800" y="4572000"/>
              <a:ext cx="1600200" cy="1219201"/>
            </a:xfrm>
            <a:prstGeom prst="hexagon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 Research and Technology </a:t>
              </a:r>
              <a:r>
                <a:rPr lang="en-US" sz="1200" b="1" dirty="0"/>
                <a:t>generation</a:t>
              </a:r>
              <a:r>
                <a:rPr lang="en-US" sz="1100" b="1" dirty="0"/>
                <a:t> and farmer demand driven advisory services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19200" y="2209800"/>
              <a:ext cx="5943600" cy="99060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VISION</a:t>
              </a:r>
              <a:r>
                <a:rPr lang="en-US" sz="2400" dirty="0">
                  <a:solidFill>
                    <a:schemeClr val="bg1"/>
                  </a:solidFill>
                </a:rPr>
                <a:t>:</a:t>
              </a:r>
              <a:r>
                <a:rPr lang="en-US" sz="1600" dirty="0">
                  <a:solidFill>
                    <a:schemeClr val="bg1"/>
                  </a:solidFill>
                </a:rPr>
                <a:t>    </a:t>
              </a:r>
              <a:r>
                <a:rPr lang="en-US" sz="2000" b="1" dirty="0">
                  <a:solidFill>
                    <a:schemeClr val="bg1"/>
                  </a:solidFill>
                </a:rPr>
                <a:t>A food secure and prosperous Southern    African region with vibrant rural livelihoods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3352800"/>
              <a:ext cx="7620000" cy="990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MISSION</a:t>
              </a:r>
              <a:r>
                <a:rPr lang="en-US" dirty="0">
                  <a:solidFill>
                    <a:schemeClr val="tx1"/>
                  </a:solidFill>
                </a:rPr>
                <a:t>:	     </a:t>
              </a:r>
              <a:r>
                <a:rPr lang="en-US" sz="2000" dirty="0">
                  <a:solidFill>
                    <a:schemeClr val="tx1"/>
                  </a:solidFill>
                </a:rPr>
                <a:t>To promote innovative research, technology generation 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                   and adoption for sustainable agricultural development 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               through effective partnership and capacity building</a:t>
              </a:r>
            </a:p>
          </p:txBody>
        </p:sp>
        <p:sp>
          <p:nvSpPr>
            <p:cNvPr id="11" name="Hexagon 10"/>
            <p:cNvSpPr/>
            <p:nvPr/>
          </p:nvSpPr>
          <p:spPr>
            <a:xfrm>
              <a:off x="3429000" y="4586515"/>
              <a:ext cx="1676400" cy="1204686"/>
            </a:xfrm>
            <a:prstGeom prst="hexag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</a:rPr>
                <a:t>Knowledge, Information and Communication 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5029200" y="4586515"/>
              <a:ext cx="1600200" cy="1204686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Institutional </a:t>
              </a:r>
              <a:r>
                <a:rPr lang="en-US" sz="1200" b="1" dirty="0">
                  <a:solidFill>
                    <a:srgbClr val="002060"/>
                  </a:solidFill>
                </a:rPr>
                <a:t>Development</a:t>
              </a:r>
              <a:r>
                <a:rPr lang="en-US" sz="1100" b="1" dirty="0">
                  <a:solidFill>
                    <a:srgbClr val="002060"/>
                  </a:solidFill>
                </a:rPr>
                <a:t> and Capacity Building</a:t>
              </a:r>
              <a:endParaRPr lang="en-US" sz="1100" dirty="0">
                <a:solidFill>
                  <a:srgbClr val="002060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6629400" y="4586514"/>
              <a:ext cx="1600200" cy="1204686"/>
            </a:xfrm>
            <a:prstGeom prst="hexagon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 Establishment and </a:t>
              </a:r>
              <a:r>
                <a:rPr lang="en-US" sz="1200" b="1" dirty="0"/>
                <a:t>Strengthening</a:t>
              </a:r>
              <a:r>
                <a:rPr lang="en-US" sz="1100" b="1" dirty="0"/>
                <a:t> of CCARDESA as an effective SRO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" y="5791200"/>
              <a:ext cx="1066800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THEME 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34200" y="5814786"/>
              <a:ext cx="990600" cy="4336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THEME 5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33600" y="5791200"/>
              <a:ext cx="990600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THEME</a:t>
              </a:r>
              <a:r>
                <a:rPr lang="en-US" dirty="0"/>
                <a:t> 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33800" y="5791200"/>
              <a:ext cx="990600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THEME 3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34000" y="5791200"/>
              <a:ext cx="990600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THEME 4</a:t>
              </a:r>
            </a:p>
          </p:txBody>
        </p:sp>
        <p:sp>
          <p:nvSpPr>
            <p:cNvPr id="23" name="Up Arrow 22"/>
            <p:cNvSpPr/>
            <p:nvPr/>
          </p:nvSpPr>
          <p:spPr>
            <a:xfrm>
              <a:off x="4114800" y="4343400"/>
              <a:ext cx="381000" cy="24311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Up Arrow 27"/>
            <p:cNvSpPr/>
            <p:nvPr/>
          </p:nvSpPr>
          <p:spPr>
            <a:xfrm>
              <a:off x="5638800" y="4343400"/>
              <a:ext cx="381000" cy="228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Up Arrow 29"/>
            <p:cNvSpPr/>
            <p:nvPr/>
          </p:nvSpPr>
          <p:spPr>
            <a:xfrm>
              <a:off x="762000" y="4343400"/>
              <a:ext cx="381000" cy="228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Up Arrow 30"/>
            <p:cNvSpPr/>
            <p:nvPr/>
          </p:nvSpPr>
          <p:spPr>
            <a:xfrm>
              <a:off x="2438400" y="4343400"/>
              <a:ext cx="381000" cy="228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Up Arrow 31"/>
            <p:cNvSpPr/>
            <p:nvPr/>
          </p:nvSpPr>
          <p:spPr>
            <a:xfrm>
              <a:off x="7239000" y="4343400"/>
              <a:ext cx="381000" cy="228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Up Arrow 33"/>
          <p:cNvSpPr/>
          <p:nvPr/>
        </p:nvSpPr>
        <p:spPr>
          <a:xfrm>
            <a:off x="5953664" y="2447119"/>
            <a:ext cx="381000" cy="1669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9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/>
              <a:t>CCARDESA and Climate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ACCRA </a:t>
            </a:r>
            <a:r>
              <a:rPr lang="en-US" sz="3200" dirty="0"/>
              <a:t>supports </a:t>
            </a:r>
          </a:p>
          <a:p>
            <a:pPr lvl="1"/>
            <a:r>
              <a:rPr lang="en-US" sz="3200" dirty="0"/>
              <a:t>CCARDESA as knowledge broker on agriculture </a:t>
            </a:r>
          </a:p>
          <a:p>
            <a:pPr lvl="1"/>
            <a:r>
              <a:rPr lang="en-US" sz="3200" dirty="0"/>
              <a:t>Climate proofing of agricultural value chains </a:t>
            </a:r>
          </a:p>
          <a:p>
            <a:pPr lvl="1"/>
            <a:r>
              <a:rPr lang="en-US" sz="3200" dirty="0"/>
              <a:t>Knowledge dissemination of climate smart agriculture</a:t>
            </a:r>
          </a:p>
          <a:p>
            <a:pPr marL="457200" lvl="1" indent="0">
              <a:buNone/>
            </a:pPr>
            <a:endParaRPr lang="en-US" sz="3200" u="sng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sz="3200" u="sng" dirty="0">
                <a:solidFill>
                  <a:srgbClr val="002060"/>
                </a:solidFill>
              </a:rPr>
              <a:t>Recent ACCRA EVENTS</a:t>
            </a:r>
          </a:p>
          <a:p>
            <a:pPr lvl="1"/>
            <a:r>
              <a:rPr lang="en-US" sz="3200" dirty="0"/>
              <a:t>Training for Extension Workers (Swaziland)</a:t>
            </a:r>
          </a:p>
          <a:p>
            <a:pPr lvl="1"/>
            <a:r>
              <a:rPr lang="en-US" sz="3200" dirty="0"/>
              <a:t>CSA Conference (South Africa)</a:t>
            </a:r>
          </a:p>
        </p:txBody>
      </p:sp>
    </p:spTree>
    <p:extLst>
      <p:ext uri="{BB962C8B-B14F-4D97-AF65-F5344CB8AC3E}">
        <p14:creationId xmlns:p14="http://schemas.microsoft.com/office/powerpoint/2010/main" val="207374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/>
              <a:t> THANK YOU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8374" y="2358436"/>
            <a:ext cx="5591912" cy="35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b="1" dirty="0"/>
              <a:t>Introduction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11015"/>
          </a:xfrm>
        </p:spPr>
        <p:txBody>
          <a:bodyPr>
            <a:normAutofit fontScale="92500"/>
          </a:bodyPr>
          <a:lstStyle/>
          <a:p>
            <a:r>
              <a:rPr lang="en-US" dirty="0"/>
              <a:t> </a:t>
            </a:r>
            <a:r>
              <a:rPr lang="en-US" sz="4000" dirty="0"/>
              <a:t>Agriculture is central to poverty reduction in SADC and thus a priority sector</a:t>
            </a:r>
          </a:p>
          <a:p>
            <a:endParaRPr lang="en-US" sz="4000" dirty="0"/>
          </a:p>
          <a:p>
            <a:r>
              <a:rPr lang="en-US" sz="4000" dirty="0"/>
              <a:t>Agriculture provides a livelihood for 61% of the SADC population and contributes 17% to the regional GDP</a:t>
            </a:r>
          </a:p>
          <a:p>
            <a:endParaRPr lang="en-US" sz="4000" dirty="0"/>
          </a:p>
          <a:p>
            <a:r>
              <a:rPr lang="en-US" sz="4000" dirty="0"/>
              <a:t>Dar </a:t>
            </a:r>
            <a:r>
              <a:rPr lang="en-US" sz="4000" dirty="0" err="1"/>
              <a:t>es</a:t>
            </a:r>
            <a:r>
              <a:rPr lang="en-US" sz="4000" dirty="0"/>
              <a:t> Salaam Declaration 2004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502" y="4697515"/>
            <a:ext cx="3550498" cy="26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b="1" dirty="0"/>
              <a:t> Regional Agricultural Policy - 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7740"/>
            <a:ext cx="10515600" cy="40962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Purpose:</a:t>
            </a:r>
          </a:p>
          <a:p>
            <a:pPr marL="0" indent="0">
              <a:buNone/>
            </a:pPr>
            <a:r>
              <a:rPr lang="en-US" sz="3200" dirty="0"/>
              <a:t>To </a:t>
            </a:r>
            <a:r>
              <a:rPr lang="en-US" sz="3200" i="1" dirty="0"/>
              <a:t>define common agreed </a:t>
            </a:r>
            <a:r>
              <a:rPr lang="en-US" sz="3200" i="1" dirty="0">
                <a:solidFill>
                  <a:srgbClr val="FF0000"/>
                </a:solidFill>
              </a:rPr>
              <a:t>objectives and measures </a:t>
            </a:r>
            <a:r>
              <a:rPr lang="en-US" sz="3200" i="1" dirty="0"/>
              <a:t>to guide, promote and support </a:t>
            </a:r>
            <a:r>
              <a:rPr lang="en-US" sz="3200" i="1" dirty="0">
                <a:solidFill>
                  <a:srgbClr val="FF0000"/>
                </a:solidFill>
              </a:rPr>
              <a:t>actions</a:t>
            </a:r>
            <a:r>
              <a:rPr lang="en-US" sz="3200" i="1" dirty="0"/>
              <a:t> at regional and national levels in the agricultural sector of the SADC Member States in </a:t>
            </a:r>
            <a:r>
              <a:rPr lang="en-US" sz="3200" i="1" dirty="0">
                <a:solidFill>
                  <a:srgbClr val="FF0000"/>
                </a:solidFill>
              </a:rPr>
              <a:t>contribution</a:t>
            </a:r>
            <a:r>
              <a:rPr lang="en-US" sz="3200" i="1" dirty="0"/>
              <a:t> to regional integration and the attainment of the SADC Common Agenda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dirty="0"/>
              <a:t>RAP is a legally binding instrument linked to planning and budgeting in the Member States</a:t>
            </a:r>
          </a:p>
        </p:txBody>
      </p:sp>
    </p:spTree>
    <p:extLst>
      <p:ext uri="{BB962C8B-B14F-4D97-AF65-F5344CB8AC3E}">
        <p14:creationId xmlns:p14="http://schemas.microsoft.com/office/powerpoint/2010/main" val="374144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124"/>
          </a:xfrm>
          <a:solidFill>
            <a:srgbClr val="92D050"/>
          </a:solidFill>
        </p:spPr>
        <p:txBody>
          <a:bodyPr/>
          <a:lstStyle/>
          <a:p>
            <a:r>
              <a:rPr lang="en-US" b="1" dirty="0"/>
              <a:t>Goal and Objectives of the RAP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9435"/>
            <a:ext cx="10515600" cy="4990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Goal: to contribute towards the attainment of the SADC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Common Agenda </a:t>
            </a:r>
            <a:r>
              <a:rPr lang="en-US" dirty="0"/>
              <a:t>which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promotes sustainable </a:t>
            </a:r>
            <a:r>
              <a:rPr lang="en-US" dirty="0"/>
              <a:t>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equitable economic growth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socio-economic development</a:t>
            </a:r>
          </a:p>
          <a:p>
            <a:r>
              <a:rPr lang="en-US" dirty="0">
                <a:solidFill>
                  <a:schemeClr val="accent2"/>
                </a:solidFill>
              </a:rPr>
              <a:t>Overall objective</a:t>
            </a:r>
            <a:r>
              <a:rPr lang="en-US" dirty="0"/>
              <a:t>: to contribute to sustainable agricultural growth and socio-economic development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Specific objectives</a:t>
            </a:r>
            <a:r>
              <a:rPr lang="en-US" dirty="0"/>
              <a:t>: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Enhance sustainable agricultural production, productivity and competitiveness;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Improve regional and international trade and access to markets of agricultural products;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Improve private and public sector engagement and investment in the agricultural value-chains;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Reduce social and economic vulnerability of the region’s population in the context of food and nutrition security and the changing economic and climatic environment.</a:t>
            </a:r>
          </a:p>
        </p:txBody>
      </p:sp>
    </p:spTree>
    <p:extLst>
      <p:ext uri="{BB962C8B-B14F-4D97-AF65-F5344CB8AC3E}">
        <p14:creationId xmlns:p14="http://schemas.microsoft.com/office/powerpoint/2010/main" val="80039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b="1" dirty="0"/>
              <a:t>Climate Change Elements of the RAP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Climate change is covered under </a:t>
            </a:r>
            <a:r>
              <a:rPr lang="en-US" dirty="0">
                <a:solidFill>
                  <a:schemeClr val="accent2"/>
                </a:solidFill>
              </a:rPr>
              <a:t>objective (iv) - </a:t>
            </a:r>
            <a:r>
              <a:rPr lang="en-US" dirty="0"/>
              <a:t>Reduce social and economic vulnerability </a:t>
            </a:r>
          </a:p>
          <a:p>
            <a:r>
              <a:rPr lang="en-US" b="1" i="1" dirty="0"/>
              <a:t>Policy Statement: SADC shall support measures to improve the region’s capacity to adapt to and mitigate climate change and variability</a:t>
            </a:r>
            <a:endParaRPr lang="en-US" dirty="0"/>
          </a:p>
          <a:p>
            <a:r>
              <a:rPr lang="en-US" dirty="0"/>
              <a:t>The RAP recognizes effects of droughts, floods and temperature change on the agriculture sector </a:t>
            </a:r>
          </a:p>
          <a:p>
            <a:r>
              <a:rPr lang="en-US" dirty="0"/>
              <a:t>Key issues addressed in the RAP:</a:t>
            </a:r>
          </a:p>
          <a:p>
            <a:pPr lvl="1"/>
            <a:r>
              <a:rPr lang="en-US" dirty="0"/>
              <a:t>How to adapt to and mitigate climate change and variability</a:t>
            </a:r>
          </a:p>
          <a:p>
            <a:pPr lvl="1"/>
            <a:r>
              <a:rPr lang="en-US" dirty="0"/>
              <a:t>How to foster a unified regional response to climate change  </a:t>
            </a:r>
          </a:p>
        </p:txBody>
      </p:sp>
    </p:spTree>
    <p:extLst>
      <p:ext uri="{BB962C8B-B14F-4D97-AF65-F5344CB8AC3E}">
        <p14:creationId xmlns:p14="http://schemas.microsoft.com/office/powerpoint/2010/main" val="124207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6406"/>
            <a:ext cx="10515600" cy="62341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b="1" dirty="0"/>
              <a:t>Climate Change Interventions in the 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578"/>
            <a:ext cx="10515600" cy="487538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Strengthening regional research in developing appropriate adaptation strategies for climate variability and change in the agriculture sector;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Developing capacity for carbon stock inventory and analysis with a view to enabling the agriculture sector to benefit from carbon trading;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Promoting R&amp;D on climate change and variability data and information generation and dissemination for the provision of early warning information to farmers;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Promoting adoption and incorporation of sound environmental impact mitigation measures in national and regional agricultural policies and programmes;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Ensuring the effective engagement and participation of the agriculture sector in the</a:t>
            </a:r>
            <a:r>
              <a:rPr lang="fr-FR" dirty="0"/>
              <a:t>international dialogue </a:t>
            </a:r>
            <a:r>
              <a:rPr lang="fr-FR" u="sng" dirty="0"/>
              <a:t>on </a:t>
            </a:r>
            <a:r>
              <a:rPr lang="fr-FR" u="sng" dirty="0" err="1"/>
              <a:t>climate</a:t>
            </a:r>
            <a:r>
              <a:rPr lang="fr-FR" u="sng" dirty="0"/>
              <a:t> change</a:t>
            </a:r>
            <a:r>
              <a:rPr lang="fr-FR" dirty="0"/>
              <a:t>; and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Supporting SADC Member States to achieve their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own climate change policies, strategies and programmes</a:t>
            </a:r>
          </a:p>
        </p:txBody>
      </p:sp>
    </p:spTree>
    <p:extLst>
      <p:ext uri="{BB962C8B-B14F-4D97-AF65-F5344CB8AC3E}">
        <p14:creationId xmlns:p14="http://schemas.microsoft.com/office/powerpoint/2010/main" val="223332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b="1" dirty="0"/>
              <a:t>RAP Domestication in Member States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7670"/>
            <a:ext cx="10515600" cy="4760055"/>
          </a:xfrm>
        </p:spPr>
        <p:txBody>
          <a:bodyPr>
            <a:normAutofit fontScale="92500"/>
          </a:bodyPr>
          <a:lstStyle/>
          <a:p>
            <a:r>
              <a:rPr lang="en-US" dirty="0"/>
              <a:t> The Climate Change component will be implemented through the Food and Nutrition Security Strategy 2015-2025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Facilitating capacity building on adaptation and mitigation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Promoting dissemination of information and sharing of best practices on adaptation and mitigation </a:t>
            </a:r>
          </a:p>
          <a:p>
            <a:r>
              <a:rPr lang="en-US" dirty="0"/>
              <a:t>Climate Change Strategy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Promote </a:t>
            </a:r>
            <a:r>
              <a:rPr lang="en-GB" b="1" dirty="0"/>
              <a:t>water</a:t>
            </a:r>
            <a:r>
              <a:rPr lang="en-GB" dirty="0"/>
              <a:t> supply, conservation and related infrastructure development 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Promote the use of </a:t>
            </a:r>
            <a:r>
              <a:rPr lang="en-GB" b="1" dirty="0"/>
              <a:t>adaptive agricultural technologies and techniques</a:t>
            </a:r>
            <a:r>
              <a:rPr lang="en-GB" dirty="0"/>
              <a:t> and provide incentives for the development of </a:t>
            </a:r>
            <a:r>
              <a:rPr lang="en-GB" b="1" dirty="0"/>
              <a:t>green agri-business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Develop a regional framework for agriculture </a:t>
            </a:r>
            <a:r>
              <a:rPr lang="en-GB" b="1" dirty="0"/>
              <a:t>research and development</a:t>
            </a:r>
            <a:r>
              <a:rPr lang="en-GB" dirty="0"/>
              <a:t> 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Reduce agricultural (crop and livestock subsectors) </a:t>
            </a:r>
            <a:r>
              <a:rPr lang="en-GB" b="1" dirty="0"/>
              <a:t>vulnerability</a:t>
            </a:r>
            <a:r>
              <a:rPr lang="en-GB" dirty="0"/>
              <a:t> to climate change and variability, incorporating adaptation measures in relevant regional policies 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Promote interventions that improve </a:t>
            </a:r>
            <a:r>
              <a:rPr lang="en-GB" b="1" dirty="0"/>
              <a:t>resilience</a:t>
            </a:r>
            <a:r>
              <a:rPr lang="en-GB" dirty="0"/>
              <a:t> among vulnerable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5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" y="98077"/>
            <a:ext cx="3203029" cy="850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80314"/>
            <a:ext cx="2743200" cy="1077686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026" name="Picture 2" descr="../../../../Local%20Settings/Local%20Settings/PTawonezvi/Local%20Settings/Temporary%20Internet%20Files/Content.IE5/Local%20Settings/Temporary%20Internet%20Files/Boraeng/WINNT/Profiles/mboatametse/Personal/WINNT/Profiles/faithk/Temporary%20Internet%20Files/OLK4A/sadclogo_medium.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510" y="311638"/>
            <a:ext cx="1123683" cy="113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1198880" y="2042400"/>
            <a:ext cx="9469120" cy="60960"/>
          </a:xfrm>
          <a:prstGeom prst="line">
            <a:avLst/>
          </a:prstGeom>
          <a:ln w="63500"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98880" y="1243074"/>
            <a:ext cx="946911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CAADP -  Pillar 4 Institution: CCARDESA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8880" y="2194800"/>
            <a:ext cx="9469119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Pillar 1: Extending area under sustainable land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Pillar 2: Rural infrastructure, trade related capacities &amp; market access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Pillar 3: Improving food supply and reducing hunger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/>
              <a:t>Pillar 4: Agricultural research - technology development, dissemination and adoption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/>
              <a:t>Sub regional </a:t>
            </a:r>
            <a:r>
              <a:rPr lang="en-US" sz="2800" b="1" dirty="0" err="1"/>
              <a:t>organisations</a:t>
            </a:r>
            <a:r>
              <a:rPr lang="en-US" sz="2800" b="1" dirty="0"/>
              <a:t> to lead attainment of Pillar 4</a:t>
            </a:r>
          </a:p>
        </p:txBody>
      </p:sp>
    </p:spTree>
    <p:extLst>
      <p:ext uri="{BB962C8B-B14F-4D97-AF65-F5344CB8AC3E}">
        <p14:creationId xmlns:p14="http://schemas.microsoft.com/office/powerpoint/2010/main" val="381626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72"/>
            <a:ext cx="3222938" cy="855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41" y="5755959"/>
            <a:ext cx="2743200" cy="1077686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026" name="Picture 2" descr="../../../../Local%20Settings/Local%20Settings/PTawonezvi/Local%20Settings/Temporary%20Internet%20Files/Content.IE5/Local%20Settings/Temporary%20Internet%20Files/Boraeng/WINNT/Profiles/mboatametse/Personal/WINNT/Profiles/faithk/Temporary%20Internet%20Files/OLK4A/sadclogo_medium.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759" y="-1"/>
            <a:ext cx="1158241" cy="116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1524000" y="1967023"/>
            <a:ext cx="9509759" cy="21265"/>
          </a:xfrm>
          <a:prstGeom prst="line">
            <a:avLst/>
          </a:prstGeom>
          <a:ln w="63500"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0" y="1181248"/>
            <a:ext cx="950975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Roles of CCARDESA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2128324"/>
            <a:ext cx="9509760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To coordinate implementation of regional R&amp;D </a:t>
            </a:r>
            <a:r>
              <a:rPr lang="en-US" sz="3200" dirty="0" err="1"/>
              <a:t>programmes</a:t>
            </a: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Facilitate collaboration among NARs &amp; CGIAR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Promote public-private partnerships in regional agricultural R&amp;D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Improve agricultural technology generation, dissemination, and adoption in the region through collective efforts, training and 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3196399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857</Words>
  <Application>Microsoft Macintosh PowerPoint</Application>
  <PresentationFormat>Widescreen</PresentationFormat>
  <Paragraphs>94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Climate Change Elements of the SADC Regional Agricultural Policy (RAP)</vt:lpstr>
      <vt:lpstr>Introduction </vt:lpstr>
      <vt:lpstr> Regional Agricultural Policy - RAP</vt:lpstr>
      <vt:lpstr>Goal and Objectives of the RAP </vt:lpstr>
      <vt:lpstr>Climate Change Elements of the RAP </vt:lpstr>
      <vt:lpstr>Climate Change Interventions in the RAP</vt:lpstr>
      <vt:lpstr>RAP Domestication in Member States </vt:lpstr>
      <vt:lpstr>PowerPoint Presentation</vt:lpstr>
      <vt:lpstr>PowerPoint Presentation</vt:lpstr>
      <vt:lpstr>PowerPoint Presentation</vt:lpstr>
      <vt:lpstr>CCARDESA: Mission and Themes</vt:lpstr>
      <vt:lpstr>CCARDESA and Climate change </vt:lpstr>
      <vt:lpstr> THANK YOU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Agricultural Policy (RAP)</dc:title>
  <dc:creator>miti</dc:creator>
  <cp:lastModifiedBy>modiselindive@gmail.com</cp:lastModifiedBy>
  <cp:revision>34</cp:revision>
  <dcterms:created xsi:type="dcterms:W3CDTF">2016-10-07T08:39:02Z</dcterms:created>
  <dcterms:modified xsi:type="dcterms:W3CDTF">2018-11-12T08:17:25Z</dcterms:modified>
</cp:coreProperties>
</file>